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</p:sldMasterIdLst>
  <p:notesMasterIdLst>
    <p:notesMasterId r:id="rId18"/>
  </p:notesMasterIdLst>
  <p:handoutMasterIdLst>
    <p:handoutMasterId r:id="rId19"/>
  </p:handoutMasterIdLst>
  <p:sldIdLst>
    <p:sldId id="256" r:id="rId2"/>
    <p:sldId id="276" r:id="rId3"/>
    <p:sldId id="305" r:id="rId4"/>
    <p:sldId id="306" r:id="rId5"/>
    <p:sldId id="307" r:id="rId6"/>
    <p:sldId id="318" r:id="rId7"/>
    <p:sldId id="311" r:id="rId8"/>
    <p:sldId id="301" r:id="rId9"/>
    <p:sldId id="357" r:id="rId10"/>
    <p:sldId id="356" r:id="rId11"/>
    <p:sldId id="313" r:id="rId12"/>
    <p:sldId id="335" r:id="rId13"/>
    <p:sldId id="355" r:id="rId14"/>
    <p:sldId id="328" r:id="rId15"/>
    <p:sldId id="317" r:id="rId16"/>
    <p:sldId id="303" r:id="rId17"/>
  </p:sldIdLst>
  <p:sldSz cx="9144000" cy="5143500" type="screen16x9"/>
  <p:notesSz cx="6858000" cy="9144000"/>
  <p:embeddedFontLst>
    <p:embeddedFont>
      <p:font typeface="Google Sans" panose="020B0604020202020204" charset="0"/>
      <p:regular r:id="rId20"/>
      <p:bold r:id="rId21"/>
      <p:italic r:id="rId22"/>
      <p:boldItalic r:id="rId23"/>
    </p:embeddedFont>
    <p:embeddedFont>
      <p:font typeface="Google Sans Medium" panose="020B0604020202020204" charset="0"/>
      <p:regular r:id="rId24"/>
      <p:bold r:id="rId25"/>
      <p:italic r:id="rId26"/>
      <p:boldItalic r:id="rId27"/>
    </p:embeddedFont>
    <p:embeddedFont>
      <p:font typeface="Helvetica Neue Light" panose="020B0604020202020204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ctave Antoni" initials="OA" lastIdx="2" clrIdx="0">
    <p:extLst>
      <p:ext uri="{19B8F6BF-5375-455C-9EA6-DF929625EA0E}">
        <p15:presenceInfo xmlns:p15="http://schemas.microsoft.com/office/powerpoint/2012/main" userId="ca96be18017120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5B20B"/>
    <a:srgbClr val="794007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F6AF3F-0343-4A23-BE9C-02CC7B9B73EC}">
  <a:tblStyle styleId="{4BF6AF3F-0343-4A23-BE9C-02CC7B9B73EC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7759F7B-54D6-413E-ACD6-0FCB2DC4F39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88484" autoAdjust="0"/>
  </p:normalViewPr>
  <p:slideViewPr>
    <p:cSldViewPr snapToGrid="0">
      <p:cViewPr>
        <p:scale>
          <a:sx n="125" d="100"/>
          <a:sy n="125" d="100"/>
        </p:scale>
        <p:origin x="120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A3F669-CB38-1E9D-A617-45B9CB2F977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4CE300-E0AD-F879-3F68-F6E61FA47F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26798-42F7-47D7-A507-2FC2D437BC88}" type="datetimeFigureOut">
              <a:rPr lang="fr-FR" smtClean="0"/>
              <a:t>03/11/2022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DA3B09-99A5-3662-C523-AD76EADDBEC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7634CF-6D9B-79FA-CE34-9E16668015A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AE6F20-ECE5-4310-B368-57D0D8FF126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85525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3ccbf6ac24_6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3ccbf6ac24_6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41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45133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458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627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937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06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431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771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771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4" name="Google Shape;24;p3"/>
          <p:cNvCxnSpPr/>
          <p:nvPr/>
        </p:nvCxnSpPr>
        <p:spPr>
          <a:xfrm rot="10800000">
            <a:off x="559254" y="14273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2" name="Google Shape;32;p3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78F1C4-14C1-26BA-C605-3A2BD077C7E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C2186918-A1DC-E00B-C1EC-EA086ED774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Red">
  <p:cSld name="TITLE_2_1_1_1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/>
          <p:nvPr userDrawn="1"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83" name="Google Shape;183;p19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 b="0" i="0" u="none" strike="noStrike" cap="none">
                <a:solidFill>
                  <a:srgbClr val="D5D5D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689246-499C-C5D0-169F-C11B7F0D5D7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D474BB1-684C-F401-63DB-1142F8CDC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Yellow 700">
  <p:cSld name="CUSTOM_1_1_1_1_1_1_1_1_1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1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8600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1" name="Google Shape;201;p21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03" name="Google Shape;203;p21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7F25DE-02B0-856E-C632-EF5A1651F3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2B81575-49B3-F1E0-17E9-DC50541FF3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Green 900">
  <p:cSld name="CUSTOM_1_1_1_1_1_1_1_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13733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07" name="Google Shape;207;p22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09" name="Google Shape;209;p22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DE0ADE0-EED5-A9A1-93DF-7A585C3BCBF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469AE73-6DF7-9F64-0BED-33397A8CE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Dark Red 800">
  <p:cSld name="CUSTOM_1_1_1_1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13" name="Google Shape;213;p23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215" name="Google Shape;215;p2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AA80FE0-4195-CE5B-77B3-8DAB3E5D82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978E416-2FBE-88A1-B114-DB7A2685AA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Intro/Context Slide">
  <p:cSld name="Blank - Title_1_1_3_1_1">
    <p:bg>
      <p:bgPr>
        <a:solidFill>
          <a:srgbClr val="FBBC04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sz="1400" b="0" i="0" u="none" strike="noStrike" cap="non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20" name="Google Shape;220;p24"/>
          <p:cNvSpPr/>
          <p:nvPr/>
        </p:nvSpPr>
        <p:spPr>
          <a:xfrm>
            <a:off x="3773600" y="178350"/>
            <a:ext cx="156000" cy="13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4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3C404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04FE080-56E5-FAF7-6CAF-51DEF6DA58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60FDC71F-8045-13FA-5746-CAA60D73AF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header">
  <p:cSld name="Blank - Title_1_1_3_1_1_2">
    <p:bg>
      <p:bgPr>
        <a:noFill/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/>
          <p:nvPr/>
        </p:nvSpPr>
        <p:spPr>
          <a:xfrm>
            <a:off x="0" y="0"/>
            <a:ext cx="9144000" cy="4938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   INTERNAL ONLY</a:t>
            </a:r>
            <a:endParaRPr sz="1400" b="0" i="0" u="none" strike="noStrike" cap="none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773600" y="178350"/>
            <a:ext cx="156000" cy="137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4" name="Google Shape;234;p2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235" name="Google Shape;235;p25"/>
            <p:cNvSpPr/>
            <p:nvPr/>
          </p:nvSpPr>
          <p:spPr>
            <a:xfrm>
              <a:off x="0" y="0"/>
              <a:ext cx="511375" cy="524800"/>
            </a:xfrm>
            <a:custGeom>
              <a:avLst/>
              <a:gdLst/>
              <a:ahLst/>
              <a:cxnLst/>
              <a:rect l="l" t="t" r="r" b="b"/>
              <a:pathLst>
                <a:path w="20455" h="20992" extrusionOk="0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5"/>
            <p:cNvSpPr/>
            <p:nvPr/>
          </p:nvSpPr>
          <p:spPr>
            <a:xfrm>
              <a:off x="540400" y="187300"/>
              <a:ext cx="339200" cy="337950"/>
            </a:xfrm>
            <a:custGeom>
              <a:avLst/>
              <a:gdLst/>
              <a:ahLst/>
              <a:cxnLst/>
              <a:rect l="l" t="t" r="r" b="b"/>
              <a:pathLst>
                <a:path w="13568" h="13518" extrusionOk="0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5"/>
            <p:cNvSpPr/>
            <p:nvPr/>
          </p:nvSpPr>
          <p:spPr>
            <a:xfrm>
              <a:off x="910400" y="187300"/>
              <a:ext cx="339200" cy="337950"/>
            </a:xfrm>
            <a:custGeom>
              <a:avLst/>
              <a:gdLst/>
              <a:ahLst/>
              <a:cxnLst/>
              <a:rect l="l" t="t" r="r" b="b"/>
              <a:pathLst>
                <a:path w="13568" h="13518" extrusionOk="0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5"/>
            <p:cNvSpPr/>
            <p:nvPr/>
          </p:nvSpPr>
          <p:spPr>
            <a:xfrm>
              <a:off x="1280400" y="187325"/>
              <a:ext cx="323850" cy="489600"/>
            </a:xfrm>
            <a:custGeom>
              <a:avLst/>
              <a:gdLst/>
              <a:ahLst/>
              <a:cxnLst/>
              <a:rect l="l" t="t" r="r" b="b"/>
              <a:pathLst>
                <a:path w="12954" h="19584" extrusionOk="0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5"/>
            <p:cNvSpPr/>
            <p:nvPr/>
          </p:nvSpPr>
          <p:spPr>
            <a:xfrm>
              <a:off x="1655750" y="20000"/>
              <a:ext cx="74250" cy="495000"/>
            </a:xfrm>
            <a:custGeom>
              <a:avLst/>
              <a:gdLst/>
              <a:ahLst/>
              <a:cxnLst/>
              <a:rect l="l" t="t" r="r" b="b"/>
              <a:pathLst>
                <a:path w="2970" h="19800" extrusionOk="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5"/>
            <p:cNvSpPr/>
            <p:nvPr/>
          </p:nvSpPr>
          <p:spPr>
            <a:xfrm>
              <a:off x="1765825" y="187275"/>
              <a:ext cx="311700" cy="337950"/>
            </a:xfrm>
            <a:custGeom>
              <a:avLst/>
              <a:gdLst/>
              <a:ahLst/>
              <a:cxnLst/>
              <a:rect l="l" t="t" r="r" b="b"/>
              <a:pathLst>
                <a:path w="12468" h="13518" extrusionOk="0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A140D09-7696-D205-3CDA-548540CEE4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ABD5FC0F-9619-C8E0-D9DB-92D93BCB9F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Yellow">
  <p:cSld name="TITLE_2_1_2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6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46" name="Google Shape;246;p26"/>
          <p:cNvSpPr txBox="1">
            <a:spLocks noGrp="1"/>
          </p:cNvSpPr>
          <p:nvPr>
            <p:ph type="body" idx="1"/>
          </p:nvPr>
        </p:nvSpPr>
        <p:spPr>
          <a:xfrm>
            <a:off x="362563" y="2175900"/>
            <a:ext cx="2976600" cy="20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7" name="Google Shape;247;p26"/>
          <p:cNvSpPr txBox="1">
            <a:spLocks noGrp="1"/>
          </p:cNvSpPr>
          <p:nvPr>
            <p:ph type="title"/>
          </p:nvPr>
        </p:nvSpPr>
        <p:spPr>
          <a:xfrm>
            <a:off x="362563" y="1365900"/>
            <a:ext cx="38646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4C8F1B1-F9C4-24D1-6863-85ACA69B3C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F8059E3E-B262-82F2-7AD5-0D07806EE3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asic Text - Red">
  <p:cSld name="TITLE_2_3_3_2"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1"/>
          <p:cNvSpPr txBox="1">
            <a:spLocks noGrp="1"/>
          </p:cNvSpPr>
          <p:nvPr>
            <p:ph type="body" idx="1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0" name="Google Shape;310;p31"/>
          <p:cNvSpPr/>
          <p:nvPr/>
        </p:nvSpPr>
        <p:spPr>
          <a:xfrm>
            <a:off x="344501" y="4167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12" name="Google Shape;312;p31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13" name="Google Shape;313;p31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111F79-536A-1295-B0E1-E2278754B7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BDC60B64-319B-2673-894F-0C9519F841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rnal Slide 1">
  <p:cSld name="Blank - Title_1_1_3_1_1_1_1">
    <p:bg>
      <p:bgPr>
        <a:solidFill>
          <a:srgbClr val="FBBC04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5"/>
          <p:cNvSpPr/>
          <p:nvPr/>
        </p:nvSpPr>
        <p:spPr>
          <a:xfrm>
            <a:off x="0" y="0"/>
            <a:ext cx="9144000" cy="522600"/>
          </a:xfrm>
          <a:prstGeom prst="rect">
            <a:avLst/>
          </a:prstGeom>
          <a:solidFill>
            <a:srgbClr val="B3141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Internal Only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4" name="Google Shape;364;p35"/>
          <p:cNvSpPr/>
          <p:nvPr/>
        </p:nvSpPr>
        <p:spPr>
          <a:xfrm>
            <a:off x="3556300" y="149286"/>
            <a:ext cx="236400" cy="207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9999"/>
                </a:moveTo>
                <a:lnTo>
                  <a:pt x="120000" y="119999"/>
                </a:lnTo>
                <a:lnTo>
                  <a:pt x="60000" y="0"/>
                </a:lnTo>
                <a:lnTo>
                  <a:pt x="0" y="119999"/>
                </a:lnTo>
                <a:close/>
                <a:moveTo>
                  <a:pt x="65480" y="100931"/>
                </a:moveTo>
                <a:lnTo>
                  <a:pt x="54519" y="100931"/>
                </a:lnTo>
                <a:lnTo>
                  <a:pt x="54519" y="88438"/>
                </a:lnTo>
                <a:lnTo>
                  <a:pt x="65480" y="88438"/>
                </a:lnTo>
                <a:lnTo>
                  <a:pt x="65480" y="100931"/>
                </a:lnTo>
                <a:close/>
                <a:moveTo>
                  <a:pt x="65480" y="75616"/>
                </a:moveTo>
                <a:lnTo>
                  <a:pt x="54519" y="75616"/>
                </a:lnTo>
                <a:lnTo>
                  <a:pt x="54519" y="50630"/>
                </a:lnTo>
                <a:lnTo>
                  <a:pt x="65480" y="50630"/>
                </a:lnTo>
                <a:lnTo>
                  <a:pt x="65480" y="756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35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3C4043"/>
              </a:buClr>
              <a:buSzPts val="900"/>
              <a:buFont typeface="Roboto"/>
              <a:buChar char="•"/>
              <a:defRPr sz="900" i="0" u="none" strike="noStrike" cap="none">
                <a:solidFill>
                  <a:srgbClr val="3C40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66" name="Google Shape;366;p35"/>
          <p:cNvSpPr txBox="1">
            <a:spLocks noGrp="1"/>
          </p:cNvSpPr>
          <p:nvPr>
            <p:ph type="title"/>
          </p:nvPr>
        </p:nvSpPr>
        <p:spPr>
          <a:xfrm>
            <a:off x="395700" y="640549"/>
            <a:ext cx="7877100" cy="4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0" marR="0" lvl="1" indent="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177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254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431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5207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596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3057DA5-CC4F-48B6-3D89-8E1A3295014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96D0905E-9E51-4A58-4DFA-DB0764D0D4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ogle Cover Slide 1">
  <p:cSld name="CUSTOM_2_1_1">
    <p:bg>
      <p:bgPr>
        <a:solidFill>
          <a:srgbClr val="FFFFFF"/>
        </a:soli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6"/>
          <p:cNvSpPr txBox="1">
            <a:spLocks noGrp="1"/>
          </p:cNvSpPr>
          <p:nvPr>
            <p:ph type="subTitle" idx="1"/>
          </p:nvPr>
        </p:nvSpPr>
        <p:spPr>
          <a:xfrm>
            <a:off x="422950" y="2984175"/>
            <a:ext cx="78012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36"/>
          <p:cNvSpPr txBox="1">
            <a:spLocks noGrp="1"/>
          </p:cNvSpPr>
          <p:nvPr>
            <p:ph type="title"/>
          </p:nvPr>
        </p:nvSpPr>
        <p:spPr>
          <a:xfrm>
            <a:off x="392925" y="1049175"/>
            <a:ext cx="7831200" cy="193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rgbClr val="3C4043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8" name="Google Shape;378;p36"/>
          <p:cNvSpPr/>
          <p:nvPr/>
        </p:nvSpPr>
        <p:spPr>
          <a:xfrm>
            <a:off x="522575" y="3458700"/>
            <a:ext cx="465900" cy="945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36"/>
          <p:cNvSpPr txBox="1">
            <a:spLocks noGrp="1"/>
          </p:cNvSpPr>
          <p:nvPr>
            <p:ph type="subTitle" idx="2"/>
          </p:nvPr>
        </p:nvSpPr>
        <p:spPr>
          <a:xfrm>
            <a:off x="422950" y="3714075"/>
            <a:ext cx="7831200" cy="30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2200"/>
              </a:spcBef>
              <a:spcAft>
                <a:spcPts val="0"/>
              </a:spcAft>
              <a:buNone/>
              <a:defRPr sz="1800"/>
            </a:lvl2pPr>
            <a:lvl3pPr lvl="2" rtl="0">
              <a:spcBef>
                <a:spcPts val="2200"/>
              </a:spcBef>
              <a:spcAft>
                <a:spcPts val="0"/>
              </a:spcAft>
              <a:buNone/>
              <a:defRPr sz="1800"/>
            </a:lvl3pPr>
            <a:lvl4pPr lvl="3" rtl="0">
              <a:spcBef>
                <a:spcPts val="2200"/>
              </a:spcBef>
              <a:spcAft>
                <a:spcPts val="0"/>
              </a:spcAft>
              <a:buNone/>
              <a:defRPr sz="1800"/>
            </a:lvl4pPr>
            <a:lvl5pPr lvl="4" rtl="0">
              <a:spcBef>
                <a:spcPts val="2200"/>
              </a:spcBef>
              <a:spcAft>
                <a:spcPts val="0"/>
              </a:spcAft>
              <a:buNone/>
              <a:defRPr sz="1800"/>
            </a:lvl5pPr>
            <a:lvl6pPr lvl="5" rtl="0">
              <a:spcBef>
                <a:spcPts val="2200"/>
              </a:spcBef>
              <a:spcAft>
                <a:spcPts val="0"/>
              </a:spcAft>
              <a:buNone/>
              <a:defRPr sz="1800"/>
            </a:lvl6pPr>
            <a:lvl7pPr lvl="6" rtl="0">
              <a:spcBef>
                <a:spcPts val="2200"/>
              </a:spcBef>
              <a:spcAft>
                <a:spcPts val="0"/>
              </a:spcAft>
              <a:buNone/>
              <a:defRPr sz="1800"/>
            </a:lvl7pPr>
            <a:lvl8pPr lvl="7" rtl="0">
              <a:spcBef>
                <a:spcPts val="2200"/>
              </a:spcBef>
              <a:spcAft>
                <a:spcPts val="0"/>
              </a:spcAft>
              <a:buNone/>
              <a:defRPr sz="1800"/>
            </a:lvl8pPr>
            <a:lvl9pPr lvl="8" rtl="0">
              <a:spcBef>
                <a:spcPts val="2200"/>
              </a:spcBef>
              <a:spcAft>
                <a:spcPts val="0"/>
              </a:spcAft>
              <a:buNone/>
              <a:defRPr sz="1800"/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72D1ECD-915C-6135-22FC-4FE291F2420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B41B6B3-D8DF-E6C2-62AF-E49E35DDE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Blue">
  <p:cSld name="CUSTOM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35" name="Google Shape;35;p4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68845A0-DFC3-BEC4-7548-2FFCAF661F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F79B3D5-39C1-A84D-95C2-29DCBD2DDE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pPr/>
              <a:t>‹#›</a:t>
            </a:fld>
            <a:endParaRPr lang="fr-FR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Yellow 1">
  <p:cSld name="TITLE_2_1_2_1_1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7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3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FBBC0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384" name="Google Shape;384;p37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37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37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7D86B8-6544-3592-1C29-F145B36579F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63FFBE8-9943-C64A-C7F2-8B9BB1BD38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Blue 1">
  <p:cSld name="TITLE_2_2_1_1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396" name="Google Shape;396;p38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38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8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00" name="Google Shape;400;p38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5752167-9BB0-CCD0-6F8D-1A00664663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D9B57B9-0792-610C-AD73-E814C1F356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Green 1">
  <p:cSld name="TITLE_2_1_1_2_1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39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12" name="Google Shape;412;p39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13" name="Google Shape;413;p39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39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32D2F2-67F1-0635-F3CA-EF3B70FF25A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45D249D9-9599-4CE6-854F-B3F634DE28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Color Grey - Core Red 1">
  <p:cSld name="TITLE_2_1_1_1_1_1_1"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0"/>
          <p:cNvSpPr/>
          <p:nvPr/>
        </p:nvSpPr>
        <p:spPr>
          <a:xfrm>
            <a:off x="4554300" y="0"/>
            <a:ext cx="4589700" cy="5143500"/>
          </a:xfrm>
          <a:prstGeom prst="rect">
            <a:avLst/>
          </a:prstGeom>
          <a:solidFill>
            <a:srgbClr val="F1F3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40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426" name="Google Shape;426;p40"/>
          <p:cNvSpPr txBox="1">
            <a:spLocks noGrp="1"/>
          </p:cNvSpPr>
          <p:nvPr>
            <p:ph type="body" idx="1"/>
          </p:nvPr>
        </p:nvSpPr>
        <p:spPr>
          <a:xfrm>
            <a:off x="344501" y="2175900"/>
            <a:ext cx="2976600" cy="20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1100">
                <a:solidFill>
                  <a:srgbClr val="5F6368"/>
                </a:solidFill>
              </a:defRPr>
            </a:lvl1pPr>
            <a:lvl2pPr marL="914400" marR="0" lvl="1" indent="-285750" algn="l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1100">
                <a:solidFill>
                  <a:srgbClr val="5F6368"/>
                </a:solidFill>
              </a:defRPr>
            </a:lvl2pPr>
            <a:lvl3pPr marL="1371600" lvl="2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3pPr>
            <a:lvl4pPr marL="1828800" lvl="3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4pPr>
            <a:lvl5pPr marL="2286000" lvl="4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5pPr>
            <a:lvl6pPr marL="2743200" lvl="5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6pPr>
            <a:lvl7pPr marL="3200400" lvl="6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●"/>
              <a:defRPr sz="1100">
                <a:solidFill>
                  <a:srgbClr val="5F6368"/>
                </a:solidFill>
              </a:defRPr>
            </a:lvl7pPr>
            <a:lvl8pPr marL="3657600" lvl="7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○"/>
              <a:defRPr sz="1100">
                <a:solidFill>
                  <a:srgbClr val="5F6368"/>
                </a:solidFill>
              </a:defRPr>
            </a:lvl8pPr>
            <a:lvl9pPr marL="4114800" lvl="8" indent="-298450" rtl="0">
              <a:lnSpc>
                <a:spcPct val="26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Char char="■"/>
              <a:defRPr sz="1100">
                <a:solidFill>
                  <a:srgbClr val="5F6368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40"/>
          <p:cNvSpPr txBox="1">
            <a:spLocks noGrp="1"/>
          </p:cNvSpPr>
          <p:nvPr>
            <p:ph type="title"/>
          </p:nvPr>
        </p:nvSpPr>
        <p:spPr>
          <a:xfrm>
            <a:off x="344501" y="1365900"/>
            <a:ext cx="38646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40"/>
          <p:cNvSpPr txBox="1">
            <a:spLocks noGrp="1"/>
          </p:cNvSpPr>
          <p:nvPr>
            <p:ph type="body" idx="2"/>
          </p:nvPr>
        </p:nvSpPr>
        <p:spPr>
          <a:xfrm>
            <a:off x="344501" y="4743625"/>
            <a:ext cx="4345800" cy="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600">
                <a:solidFill>
                  <a:srgbClr val="D5D5D5"/>
                </a:solidFill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31173A-D133-A54B-9A3B-CAA618EA070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B74F1805-D8E4-FA11-AC68-F6AD81EA6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ogle Cover Slide" userDrawn="1">
  <p:cSld name="CUSTOM_2_1">
    <p:bg>
      <p:bgPr>
        <a:solidFill>
          <a:srgbClr val="FFFFF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1C6B47-DD49-928C-FC69-AAC9D9A97FB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D9B623C3-B906-9D0F-9B0E-6CC634543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lue">
  <p:cSld name="TITLE_2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FDFDA8-4B97-8648-D679-4BD366B207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29DA6EC4-932B-1557-FC08-DA019C9ED1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Slide - Basic Text - Blue">
  <p:cSld name="TITLE_2_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344500" y="1957700"/>
            <a:ext cx="3946200" cy="1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426300" y="4929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0" i="0" u="none" strike="noStrike" cap="none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6" name="Google Shape;56;p7"/>
          <p:cNvSpPr/>
          <p:nvPr/>
        </p:nvSpPr>
        <p:spPr>
          <a:xfrm>
            <a:off x="-22468" y="235365"/>
            <a:ext cx="57900" cy="46728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19BF7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1D8E3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64" name="Google Shape;64;p7"/>
          <p:cNvSpPr txBox="1">
            <a:spLocks noGrp="1"/>
          </p:cNvSpPr>
          <p:nvPr>
            <p:ph type="title"/>
          </p:nvPr>
        </p:nvSpPr>
        <p:spPr>
          <a:xfrm>
            <a:off x="344501" y="264375"/>
            <a:ext cx="77970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44530CF-5112-2D0E-9AB6-B21A426DBB0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A0580030-417D-2656-6CA7-9FE8CD22B2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3635A2-76DD-ECD9-879C-158A95870F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E8F48928-2830-CE6A-0F2A-6D3F47FCF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Yellow">
  <p:cSld name="CUSTOM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0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90" name="Google Shape;90;p10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372D41-82C6-731A-4D3E-F5DFA2BC5F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CF5F985B-9AC6-A427-B411-29BB698E33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Green">
  <p:cSld name="CUSTOM_1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121" name="Google Shape;121;p13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394BD30-B457-D83E-0728-284856ABEB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993702D9-3409-697E-E982-BD035DDC2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- Core Red">
  <p:cSld name="CUSTOM_1_1_1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/>
          <p:nvPr/>
        </p:nvSpPr>
        <p:spPr>
          <a:xfrm>
            <a:off x="50" y="0"/>
            <a:ext cx="9144000" cy="4524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 Light"/>
              <a:buNone/>
            </a:pPr>
            <a:endParaRPr sz="1200" b="0" i="0" u="none" strike="noStrike" cap="none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6" name="Google Shape;136;p15"/>
          <p:cNvSpPr txBox="1">
            <a:spLocks noGrp="1"/>
          </p:cNvSpPr>
          <p:nvPr>
            <p:ph type="title"/>
          </p:nvPr>
        </p:nvSpPr>
        <p:spPr>
          <a:xfrm>
            <a:off x="962188" y="2048788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oogle Sans"/>
              <a:buNone/>
              <a:defRPr sz="3600" b="0" i="0" u="none" strike="noStrike" cap="none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3600" b="0" i="0" u="none" strike="noStrike" cap="none">
                <a:solidFill>
                  <a:schemeClr val="l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cxnSp>
        <p:nvCxnSpPr>
          <p:cNvPr id="138" name="Google Shape;138;p15"/>
          <p:cNvCxnSpPr/>
          <p:nvPr/>
        </p:nvCxnSpPr>
        <p:spPr>
          <a:xfrm rot="10800000">
            <a:off x="426304" y="1476158"/>
            <a:ext cx="0" cy="1869900"/>
          </a:xfrm>
          <a:prstGeom prst="straightConnector1">
            <a:avLst/>
          </a:prstGeom>
          <a:noFill/>
          <a:ln w="25400" cap="flat" cmpd="sng">
            <a:solidFill>
              <a:srgbClr val="FFFFFF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5DA224C-87C4-5B22-6906-17F3E467D2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FAB84032-7F35-7E9B-E500-BDB6E941C0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340663" y="1128663"/>
            <a:ext cx="78771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857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•"/>
              <a:defRPr sz="900" b="0" i="0" u="none" strike="noStrike" cap="none">
                <a:solidFill>
                  <a:srgbClr val="80868B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95688" y="493663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2400"/>
              <a:buFont typeface="Google Sans"/>
              <a:buNone/>
              <a:defRPr sz="2400" b="0" i="0" u="none" strike="noStrike" cap="none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 Light"/>
              <a:buNone/>
              <a:defRPr sz="42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913AD9-201E-0385-6D46-8CA7B9F42C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C8EF2A4A-CD9F-ABE7-2224-7E31628FE1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334C5-4133-42AC-9B57-CFFA02D8BE36}" type="slidenum">
              <a:rPr lang="fr-FR" smtClean="0"/>
              <a:t>‹#›</a:t>
            </a:fld>
            <a:endParaRPr lang="fr-F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9" r:id="rId8"/>
    <p:sldLayoutId id="2147483661" r:id="rId9"/>
    <p:sldLayoutId id="2147483665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7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ser.oc-static.com/upload/2019/10/24/15719060749143_image2.p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7"/>
          <p:cNvSpPr/>
          <p:nvPr/>
        </p:nvSpPr>
        <p:spPr>
          <a:xfrm>
            <a:off x="485175" y="3846487"/>
            <a:ext cx="8310300" cy="90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Presented by: 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Octave Antoni</a:t>
            </a:r>
          </a:p>
          <a:p>
            <a:pPr marL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Last Updated: 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November 5</a:t>
            </a:r>
            <a:r>
              <a:rPr lang="en" sz="1800" baseline="300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th</a:t>
            </a:r>
            <a:r>
              <a:rPr lang="en" sz="18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, 2022</a:t>
            </a:r>
            <a:endParaRPr sz="800" dirty="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47"/>
          <p:cNvSpPr/>
          <p:nvPr/>
        </p:nvSpPr>
        <p:spPr>
          <a:xfrm>
            <a:off x="416848" y="1721842"/>
            <a:ext cx="8310300" cy="1385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3C4043"/>
                </a:solidFill>
                <a:latin typeface="Google Sans Medium"/>
                <a:ea typeface="Roboto"/>
                <a:cs typeface="Roboto"/>
                <a:sym typeface="Google Sans Medium"/>
              </a:rPr>
              <a:t>Building an Image Segmentation Model for a CV System</a:t>
            </a:r>
            <a:endParaRPr sz="400" dirty="0">
              <a:solidFill>
                <a:srgbClr val="3C40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47"/>
          <p:cNvSpPr/>
          <p:nvPr/>
        </p:nvSpPr>
        <p:spPr>
          <a:xfrm>
            <a:off x="522575" y="3505418"/>
            <a:ext cx="465900" cy="94500"/>
          </a:xfrm>
          <a:prstGeom prst="roundRect">
            <a:avLst>
              <a:gd name="adj" fmla="val 50000"/>
            </a:avLst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47"/>
          <p:cNvSpPr txBox="1"/>
          <p:nvPr/>
        </p:nvSpPr>
        <p:spPr>
          <a:xfrm>
            <a:off x="7814375" y="292125"/>
            <a:ext cx="1210200" cy="187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138934-CC4B-247D-5B82-15F3F9D4D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</a:t>
            </a:fld>
            <a:endParaRPr lang="fr-FR"/>
          </a:p>
        </p:txBody>
      </p:sp>
      <p:pic>
        <p:nvPicPr>
          <p:cNvPr id="2" name="Picture 2" descr="Logo Future vision transport">
            <a:hlinkClick r:id="rId3"/>
            <a:extLst>
              <a:ext uri="{FF2B5EF4-FFF2-40B4-BE49-F238E27FC236}">
                <a16:creationId xmlns:a16="http://schemas.microsoft.com/office/drawing/2014/main" id="{1658D792-E544-1A98-701C-CE6422C76E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5602" y="153163"/>
            <a:ext cx="3309445" cy="1542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504913"/>
            <a:ext cx="4022689" cy="382055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Encoder used :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MobileNetV2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loaded with ImageNet weights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Decoder :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Modified version of </a:t>
            </a:r>
            <a:r>
              <a:rPr lang="en-US" sz="1400" b="1" dirty="0" err="1">
                <a:solidFill>
                  <a:schemeClr val="tx1"/>
                </a:solidFill>
                <a:sym typeface="Wingdings" panose="05000000000000000000" pitchFamily="2" charset="2"/>
              </a:rPr>
              <a:t>UNet</a:t>
            </a:r>
            <a:endParaRPr lang="en-US" sz="14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Use of skip connections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between 4 MobileNetV2 layers and  </a:t>
            </a:r>
            <a:r>
              <a:rPr lang="en-US" sz="1400" dirty="0" err="1">
                <a:solidFill>
                  <a:schemeClr val="tx1"/>
                </a:solidFill>
                <a:sym typeface="Wingdings" panose="05000000000000000000" pitchFamily="2" charset="2"/>
              </a:rPr>
              <a:t>UNet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 </a:t>
            </a:r>
            <a:r>
              <a:rPr lang="en-US" sz="1400" dirty="0" err="1">
                <a:solidFill>
                  <a:schemeClr val="tx1"/>
                </a:solidFill>
                <a:sym typeface="Wingdings" panose="05000000000000000000" pitchFamily="2" charset="2"/>
              </a:rPr>
              <a:t>upsamplers</a:t>
            </a:r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Different versions tested: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256x256 and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256x512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 image size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With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or without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 data augmentation</a:t>
            </a: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1400" dirty="0" err="1">
                <a:solidFill>
                  <a:schemeClr val="tx1"/>
                </a:solidFill>
                <a:sym typeface="Wingdings" panose="05000000000000000000" pitchFamily="2" charset="2"/>
              </a:rPr>
              <a:t>JaccardLoss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 / </a:t>
            </a:r>
            <a:r>
              <a:rPr lang="en-US" sz="1400" b="1" dirty="0" err="1">
                <a:solidFill>
                  <a:schemeClr val="tx1"/>
                </a:solidFill>
                <a:sym typeface="Wingdings" panose="05000000000000000000" pitchFamily="2" charset="2"/>
              </a:rPr>
              <a:t>Categ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. </a:t>
            </a:r>
            <a:r>
              <a:rPr lang="en-US" sz="1400" b="1" dirty="0" err="1">
                <a:solidFill>
                  <a:schemeClr val="tx1"/>
                </a:solidFill>
                <a:sym typeface="Wingdings" panose="05000000000000000000" pitchFamily="2" charset="2"/>
              </a:rPr>
              <a:t>CrossEntropy</a:t>
            </a:r>
            <a:endParaRPr lang="en-US" sz="14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Final Dice Score  :      Mean IOU :</a:t>
            </a: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Accuracy : </a:t>
            </a:r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881" y="172290"/>
            <a:ext cx="3864600" cy="431683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Proposed Model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880FB77-03B7-0084-187F-1F1F497DB2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10</a:t>
            </a:fld>
            <a:endParaRPr lang="fr-FR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7D9511-E0BF-9E8B-7C30-0308700CC0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2689" y="0"/>
            <a:ext cx="1901913" cy="51435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86577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C78BCB-32F3-F952-8610-5F51DB32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based Model Deployment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B4C382-1A89-9548-16C5-CE1E1543DF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pPr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0296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973" y="747624"/>
            <a:ext cx="4199578" cy="386942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Using Azure ML Designer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Loaded </a:t>
            </a:r>
            <a:r>
              <a:rPr lang="en-US" sz="1400" b="1" dirty="0">
                <a:solidFill>
                  <a:schemeClr val="tx1"/>
                </a:solidFill>
              </a:rPr>
              <a:t>lemmatized Dataset </a:t>
            </a:r>
            <a:r>
              <a:rPr lang="en-US" sz="1400" dirty="0">
                <a:solidFill>
                  <a:schemeClr val="tx1"/>
                </a:solidFill>
              </a:rPr>
              <a:t>to reduce computation time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Necessity to </a:t>
            </a:r>
            <a:r>
              <a:rPr lang="en-US" sz="1400" b="1" dirty="0">
                <a:solidFill>
                  <a:srgbClr val="FF0000"/>
                </a:solidFill>
              </a:rPr>
              <a:t>reduce the number of rows</a:t>
            </a:r>
            <a:r>
              <a:rPr lang="en-US" sz="1400" b="1" dirty="0">
                <a:solidFill>
                  <a:schemeClr val="tx1"/>
                </a:solidFill>
              </a:rPr>
              <a:t> of the dataset to prevent crashes (50% used).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Performed </a:t>
            </a:r>
            <a:r>
              <a:rPr lang="en-US" sz="1400" b="1" dirty="0">
                <a:solidFill>
                  <a:schemeClr val="tx1"/>
                </a:solidFill>
              </a:rPr>
              <a:t>Bigram Feature Hashing of text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Used Logistic Regression Model </a:t>
            </a:r>
          </a:p>
          <a:p>
            <a:pPr>
              <a:lnSpc>
                <a:spcPct val="200000"/>
              </a:lnSpc>
            </a:pPr>
            <a:endParaRPr lang="en-US" sz="14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Final Accuracy = 0.67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ROC : 0.74, F1 Score : 0.68</a:t>
            </a:r>
            <a:endParaRPr lang="en-US" sz="1400" b="1" dirty="0">
              <a:solidFill>
                <a:schemeClr val="tx1"/>
              </a:solidFill>
            </a:endParaRPr>
          </a:p>
          <a:p>
            <a:pPr marL="171450" indent="0">
              <a:lnSpc>
                <a:spcPct val="200000"/>
              </a:lnSpc>
              <a:buNone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102492"/>
            <a:ext cx="3864600" cy="4143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Basic Model </a:t>
            </a:r>
            <a:r>
              <a:rPr lang="en-US" b="1" dirty="0" err="1">
                <a:solidFill>
                  <a:schemeClr val="tx1"/>
                </a:solidFill>
              </a:rPr>
              <a:t>Implementaiton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5803B-76C2-F1E1-9CEF-779F5EA7B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12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73457F-E73C-A05B-54B5-0B8370F2EF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0253"/>
          <a:stretch/>
        </p:blipFill>
        <p:spPr>
          <a:xfrm>
            <a:off x="4572000" y="0"/>
            <a:ext cx="4572000" cy="35446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07B582-8455-1731-64C6-63B811BD8E0F}"/>
              </a:ext>
            </a:extLst>
          </p:cNvPr>
          <p:cNvSpPr txBox="1"/>
          <p:nvPr/>
        </p:nvSpPr>
        <p:spPr>
          <a:xfrm>
            <a:off x="5999555" y="516792"/>
            <a:ext cx="1499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>
                <a:solidFill>
                  <a:srgbClr val="FF0000"/>
                </a:solidFill>
              </a:rPr>
              <a:t>Reducing</a:t>
            </a:r>
            <a:r>
              <a:rPr lang="fr-FR" sz="1200" dirty="0">
                <a:solidFill>
                  <a:srgbClr val="FF0000"/>
                </a:solidFill>
              </a:rPr>
              <a:t> </a:t>
            </a:r>
            <a:r>
              <a:rPr lang="fr-FR" sz="1200" dirty="0" err="1">
                <a:solidFill>
                  <a:srgbClr val="FF0000"/>
                </a:solidFill>
              </a:rPr>
              <a:t>Dataset</a:t>
            </a:r>
            <a:endParaRPr lang="fr-FR" sz="1200" dirty="0">
              <a:solidFill>
                <a:srgbClr val="FF0000"/>
              </a:solidFill>
            </a:endParaRPr>
          </a:p>
          <a:p>
            <a:r>
              <a:rPr lang="fr-FR" sz="1200" dirty="0">
                <a:solidFill>
                  <a:srgbClr val="FF0000"/>
                </a:solidFill>
              </a:rPr>
              <a:t>to </a:t>
            </a:r>
            <a:r>
              <a:rPr lang="fr-FR" sz="1200" dirty="0" err="1">
                <a:solidFill>
                  <a:srgbClr val="FF0000"/>
                </a:solidFill>
              </a:rPr>
              <a:t>Prevent</a:t>
            </a:r>
            <a:r>
              <a:rPr lang="fr-FR" sz="1200" dirty="0">
                <a:solidFill>
                  <a:srgbClr val="FF0000"/>
                </a:solidFill>
              </a:rPr>
              <a:t> Crashes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A8F5E3-0A54-A60B-828A-32F7A0DBA15B}"/>
              </a:ext>
            </a:extLst>
          </p:cNvPr>
          <p:cNvSpPr txBox="1"/>
          <p:nvPr/>
        </p:nvSpPr>
        <p:spPr>
          <a:xfrm>
            <a:off x="6280080" y="1230755"/>
            <a:ext cx="12186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chemeClr val="tx1"/>
                </a:solidFill>
              </a:rPr>
              <a:t>Test/Train Split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CD7B15-95BE-4B37-3242-B9D7E77BFA5F}"/>
              </a:ext>
            </a:extLst>
          </p:cNvPr>
          <p:cNvSpPr txBox="1"/>
          <p:nvPr/>
        </p:nvSpPr>
        <p:spPr>
          <a:xfrm>
            <a:off x="4681566" y="1743940"/>
            <a:ext cx="12859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>
                <a:solidFill>
                  <a:schemeClr val="tx1"/>
                </a:solidFill>
              </a:rPr>
              <a:t>Bigram</a:t>
            </a:r>
            <a:r>
              <a:rPr lang="fr-FR" sz="1200" dirty="0">
                <a:solidFill>
                  <a:schemeClr val="tx1"/>
                </a:solidFill>
              </a:rPr>
              <a:t> </a:t>
            </a:r>
            <a:r>
              <a:rPr lang="fr-FR" sz="1200" dirty="0" err="1">
                <a:solidFill>
                  <a:schemeClr val="tx1"/>
                </a:solidFill>
              </a:rPr>
              <a:t>Feature</a:t>
            </a:r>
            <a:r>
              <a:rPr lang="fr-FR" sz="1200" dirty="0">
                <a:solidFill>
                  <a:schemeClr val="tx1"/>
                </a:solidFill>
              </a:rPr>
              <a:t> </a:t>
            </a:r>
          </a:p>
          <a:p>
            <a:r>
              <a:rPr lang="fr-FR" sz="1200" dirty="0" err="1">
                <a:solidFill>
                  <a:schemeClr val="tx1"/>
                </a:solidFill>
              </a:rPr>
              <a:t>Hashing</a:t>
            </a:r>
            <a:endParaRPr lang="fr-FR" sz="12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EF6C6C-66FA-E5D8-2494-80AF416F5DB7}"/>
              </a:ext>
            </a:extLst>
          </p:cNvPr>
          <p:cNvSpPr txBox="1"/>
          <p:nvPr/>
        </p:nvSpPr>
        <p:spPr>
          <a:xfrm>
            <a:off x="4681565" y="3082965"/>
            <a:ext cx="1598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>
                <a:solidFill>
                  <a:schemeClr val="tx1"/>
                </a:solidFill>
              </a:rPr>
              <a:t>Logistic</a:t>
            </a:r>
            <a:r>
              <a:rPr lang="fr-FR" sz="1200" dirty="0">
                <a:solidFill>
                  <a:schemeClr val="tx1"/>
                </a:solidFill>
              </a:rPr>
              <a:t> </a:t>
            </a:r>
            <a:r>
              <a:rPr lang="fr-FR" sz="1200" dirty="0" err="1">
                <a:solidFill>
                  <a:schemeClr val="tx1"/>
                </a:solidFill>
              </a:rPr>
              <a:t>Regress</a:t>
            </a:r>
            <a:r>
              <a:rPr lang="fr-FR" sz="1200" dirty="0">
                <a:solidFill>
                  <a:schemeClr val="tx1"/>
                </a:solidFill>
              </a:rPr>
              <a:t>.</a:t>
            </a:r>
          </a:p>
          <a:p>
            <a:r>
              <a:rPr lang="fr-FR" sz="1200" dirty="0">
                <a:solidFill>
                  <a:schemeClr val="tx1"/>
                </a:solidFill>
              </a:rPr>
              <a:t>Training and </a:t>
            </a:r>
            <a:r>
              <a:rPr lang="fr-FR" sz="1200" dirty="0" err="1">
                <a:solidFill>
                  <a:schemeClr val="tx1"/>
                </a:solidFill>
              </a:rPr>
              <a:t>Scoring</a:t>
            </a:r>
            <a:endParaRPr lang="fr-FR" sz="12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7BD4F6-F03B-5989-69EB-50BE08BB6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544767"/>
            <a:ext cx="1801833" cy="158311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B7E00E0-82B1-2E6F-C544-A2BE77E0B84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04"/>
          <a:stretch/>
        </p:blipFill>
        <p:spPr>
          <a:xfrm>
            <a:off x="6378570" y="3720687"/>
            <a:ext cx="2765430" cy="114810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DA55EF2-4FCF-7D35-4D58-FDA2A36712DA}"/>
              </a:ext>
            </a:extLst>
          </p:cNvPr>
          <p:cNvSpPr txBox="1"/>
          <p:nvPr/>
        </p:nvSpPr>
        <p:spPr>
          <a:xfrm>
            <a:off x="6478535" y="4560949"/>
            <a:ext cx="1487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>
                <a:solidFill>
                  <a:srgbClr val="FF0000"/>
                </a:solidFill>
              </a:rPr>
              <a:t>Accuracy</a:t>
            </a:r>
            <a:r>
              <a:rPr lang="fr-FR" b="1" dirty="0">
                <a:solidFill>
                  <a:srgbClr val="FF0000"/>
                </a:solidFill>
              </a:rPr>
              <a:t> 0.673</a:t>
            </a:r>
          </a:p>
        </p:txBody>
      </p:sp>
    </p:spTree>
    <p:extLst>
      <p:ext uri="{BB962C8B-B14F-4D97-AF65-F5344CB8AC3E}">
        <p14:creationId xmlns:p14="http://schemas.microsoft.com/office/powerpoint/2010/main" val="527889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7720" y="849152"/>
            <a:ext cx="4199578" cy="386942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Creation necessary of Azure Cognitive Service account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Maximal request size : 10 documents / request</a:t>
            </a:r>
            <a:endParaRPr lang="en-US" sz="1400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Free up until 5000 requests / months, paying tier above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</a:rPr>
              <a:t>Big advantage : Very fast classification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</a:rPr>
              <a:t>Good Accuracy 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 0.76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ROC : 0.76, F1 Score = 0.78</a:t>
            </a: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501" y="102492"/>
            <a:ext cx="3864600" cy="414300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Commercial off-the-shelf API</a:t>
            </a:r>
            <a:br>
              <a:rPr lang="en-US" b="1" dirty="0">
                <a:solidFill>
                  <a:schemeClr val="tx1"/>
                </a:solidFill>
              </a:rPr>
            </a:b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80B7E1-86A8-56B3-68E7-F39B2C1E3D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13</a:t>
            </a:fld>
            <a:endParaRPr lang="fr-FR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D0289D-3C7B-30F3-B653-B714DF97B8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15"/>
          <a:stretch/>
        </p:blipFill>
        <p:spPr>
          <a:xfrm>
            <a:off x="4544475" y="209405"/>
            <a:ext cx="4599525" cy="45926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1FD55F4-D803-5646-6488-3828F7C9C86E}"/>
              </a:ext>
            </a:extLst>
          </p:cNvPr>
          <p:cNvSpPr/>
          <p:nvPr/>
        </p:nvSpPr>
        <p:spPr>
          <a:xfrm>
            <a:off x="6428721" y="2868843"/>
            <a:ext cx="858558" cy="286186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8310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3E2B22C-92CF-2229-334A-A4476BAA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0CC17A-179B-8679-79A3-6CB748312D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0686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117599" y="489502"/>
            <a:ext cx="8908802" cy="4164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During this project,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Sentiment Analysis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has been performed on Twitter posts.</a:t>
            </a:r>
          </a:p>
          <a:p>
            <a:endParaRPr lang="en-US" sz="8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Recommendations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Reconsider using commercial API  moderate accuracy (0.76) for high price.</a:t>
            </a:r>
          </a:p>
          <a:p>
            <a:pPr marL="628650" lvl="1" indent="0">
              <a:buNone/>
            </a:pP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Basic Model with Designer  low accuracy (0.67),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consider using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a simple Deep Learning Model instead</a:t>
            </a:r>
          </a:p>
          <a:p>
            <a:pPr marL="628650" lvl="1" indent="0">
              <a:buNone/>
            </a:pP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Use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BERT model + RNN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for Advanced Customizable Model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Improve current model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with more training epochs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and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better compute instances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Implement BERT model to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create a Dashboard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of the polarity of current tweets about Air Paradis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741" y="38100"/>
            <a:ext cx="7797000" cy="414300"/>
          </a:xfrm>
        </p:spPr>
        <p:txBody>
          <a:bodyPr/>
          <a:lstStyle/>
          <a:p>
            <a:r>
              <a:rPr lang="en-US" b="1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4B1E9-224A-074F-8B04-2FB171F951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205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3E2B22C-92CF-2229-334A-A4476BAA1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B18C0D-902C-1BAA-44FE-C8CC4D67E8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704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AF24A-EB88-79D1-5D17-DD39597FC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Table of contents</a:t>
            </a:r>
            <a:endParaRPr 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B94CDB-A930-C137-DF22-D3377441CBBC}"/>
              </a:ext>
            </a:extLst>
          </p:cNvPr>
          <p:cNvSpPr txBox="1"/>
          <p:nvPr/>
        </p:nvSpPr>
        <p:spPr>
          <a:xfrm>
            <a:off x="673500" y="975928"/>
            <a:ext cx="7797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Introduction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Image data </a:t>
            </a:r>
            <a:r>
              <a:rPr lang="fr-FR" sz="2000" dirty="0" err="1">
                <a:latin typeface="Google Sans" panose="020B0604020202020204" charset="0"/>
              </a:rPr>
              <a:t>Processing</a:t>
            </a:r>
            <a:endParaRPr lang="fr-FR" sz="2000" dirty="0">
              <a:latin typeface="Google Sans" panose="020B0604020202020204" charset="0"/>
            </a:endParaRPr>
          </a:p>
          <a:p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Image </a:t>
            </a:r>
            <a:r>
              <a:rPr lang="fr-FR" sz="2000" dirty="0" err="1">
                <a:latin typeface="Google Sans" panose="020B0604020202020204" charset="0"/>
              </a:rPr>
              <a:t>Segmention</a:t>
            </a: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 err="1">
                <a:latin typeface="Google Sans" panose="020B0604020202020204" charset="0"/>
              </a:rPr>
              <a:t>Deploying</a:t>
            </a:r>
            <a:r>
              <a:rPr lang="fr-FR" sz="2000" dirty="0">
                <a:latin typeface="Google Sans" panose="020B0604020202020204" charset="0"/>
              </a:rPr>
              <a:t> the model</a:t>
            </a:r>
          </a:p>
          <a:p>
            <a:endParaRPr lang="fr-FR" sz="2000" dirty="0">
              <a:latin typeface="Google Sans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000" dirty="0">
                <a:latin typeface="Google Sans" panose="020B060402020202020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06DF52-8E19-7044-47B4-9E87E48D88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0133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253391" y="382537"/>
            <a:ext cx="8637217" cy="461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71450" indent="0">
              <a:buNone/>
            </a:pPr>
            <a:endParaRPr lang="en-US" sz="1600" dirty="0">
              <a:solidFill>
                <a:srgbClr val="FF0000"/>
              </a:solidFill>
            </a:endParaRPr>
          </a:p>
          <a:p>
            <a:r>
              <a:rPr lang="en-US" sz="1600" b="1" dirty="0">
                <a:solidFill>
                  <a:schemeClr val="tx1"/>
                </a:solidFill>
              </a:rPr>
              <a:t>Main goal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Create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an Image Segmentation Model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that will be used in a Computer Vision System used by a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Self-Driving Vehicle.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Use of the </a:t>
            </a:r>
            <a:r>
              <a:rPr lang="en-US" sz="1600" b="1" dirty="0" err="1">
                <a:solidFill>
                  <a:schemeClr val="tx1"/>
                </a:solidFill>
                <a:sym typeface="Wingdings" panose="05000000000000000000" pitchFamily="2" charset="2"/>
              </a:rPr>
              <a:t>Cityscrapes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 dataset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Segmentation of images by Category</a:t>
            </a:r>
          </a:p>
          <a:p>
            <a:pPr marL="628650" lvl="1" indent="0">
              <a:buNone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Key points 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Implementation of the model in the </a:t>
            </a:r>
            <a:r>
              <a:rPr lang="en-US" sz="1600" b="1" dirty="0" err="1">
                <a:solidFill>
                  <a:schemeClr val="tx1"/>
                </a:solidFill>
                <a:sym typeface="Wingdings" panose="05000000000000000000" pitchFamily="2" charset="2"/>
              </a:rPr>
              <a:t>Keras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Deployment of an API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and of a visualization application on Flask/Heroku</a:t>
            </a: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Redaction of a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technical note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to delve deeper into technical details</a:t>
            </a: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Limitation :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Azure Credits not provided to student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 Only low performance computes could be used (trial account)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Low number of training epochs and high training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D1FF3-9CA2-2952-224E-745249DC38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97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27936-7DC4-1625-15D7-6DCEB7D27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Data Processing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11685-DD57-81DB-1ABA-6EF133805F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058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941" y="-51071"/>
            <a:ext cx="3864600" cy="414300"/>
          </a:xfrm>
        </p:spPr>
        <p:txBody>
          <a:bodyPr/>
          <a:lstStyle/>
          <a:p>
            <a:pPr algn="ctr"/>
            <a:r>
              <a:rPr lang="en-US" dirty="0"/>
              <a:t>Dataset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-160545" y="261484"/>
            <a:ext cx="4788385" cy="43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sz="1600" dirty="0" err="1">
                <a:solidFill>
                  <a:schemeClr val="tx1"/>
                </a:solidFill>
                <a:sym typeface="Wingdings" panose="05000000000000000000" pitchFamily="2" charset="2"/>
              </a:rPr>
              <a:t>Cityscrapes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 dataset: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5000 labelled photos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Fixed 1024*2048 size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Downloading from the source requires .</a:t>
            </a:r>
            <a:r>
              <a:rPr lang="en-US" sz="1600" dirty="0" err="1">
                <a:solidFill>
                  <a:schemeClr val="tx1"/>
                </a:solidFill>
                <a:sym typeface="Wingdings" panose="05000000000000000000" pitchFamily="2" charset="2"/>
              </a:rPr>
              <a:t>edu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 email </a:t>
            </a:r>
            <a:r>
              <a:rPr lang="en-US" sz="1600" dirty="0" err="1">
                <a:solidFill>
                  <a:schemeClr val="tx1"/>
                </a:solidFill>
                <a:sym typeface="Wingdings" panose="05000000000000000000" pitchFamily="2" charset="2"/>
              </a:rPr>
              <a:t>adress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Invalid test masks  3475 valid photos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628650" lvl="1" indent="0">
              <a:buNone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4 types of mask data: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Colored masks using custom RGB scale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Masks labelled with 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instance ID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of certain type of objects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Semantic Labelled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masks  Used for the project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600" dirty="0" err="1">
                <a:solidFill>
                  <a:schemeClr val="tx1"/>
                </a:solidFill>
                <a:sym typeface="Wingdings" panose="05000000000000000000" pitchFamily="2" charset="2"/>
              </a:rPr>
              <a:t>Json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 file with segment and instance coordinates</a:t>
            </a: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628650" lvl="1" indent="0">
              <a:buNone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628650" lvl="1" indent="0">
              <a:buNone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C60FF8A-229C-CDE3-B9D8-A2455384F3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5</a:t>
            </a:fld>
            <a:endParaRPr lang="fr-FR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0A6E52A-2EDA-71F2-18A2-684880E27E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573879" y="34323"/>
            <a:ext cx="3309303" cy="165465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3B8433-E75F-4276-83F1-61C43045578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578930" y="3420486"/>
            <a:ext cx="3304252" cy="165212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244314-2CE6-D267-6016-854CE718A07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578931" y="1728667"/>
            <a:ext cx="3304251" cy="16521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F418FD-072D-2877-163A-61D536B0D2C6}"/>
              </a:ext>
            </a:extLst>
          </p:cNvPr>
          <p:cNvSpPr txBox="1"/>
          <p:nvPr/>
        </p:nvSpPr>
        <p:spPr>
          <a:xfrm>
            <a:off x="4627840" y="274742"/>
            <a:ext cx="861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 err="1"/>
              <a:t>Colored</a:t>
            </a:r>
            <a:endParaRPr lang="fr-FR" b="1" dirty="0"/>
          </a:p>
          <a:p>
            <a:pPr algn="ctr"/>
            <a:r>
              <a:rPr lang="fr-FR" b="1" dirty="0"/>
              <a:t>Mask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208406-99FD-9AFE-497F-D3191552095E}"/>
              </a:ext>
            </a:extLst>
          </p:cNvPr>
          <p:cNvSpPr txBox="1"/>
          <p:nvPr/>
        </p:nvSpPr>
        <p:spPr>
          <a:xfrm>
            <a:off x="4499599" y="2142632"/>
            <a:ext cx="111761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/>
              <a:t>Instance Id</a:t>
            </a:r>
          </a:p>
          <a:p>
            <a:pPr algn="ctr"/>
            <a:r>
              <a:rPr lang="fr-FR" b="1" dirty="0" err="1"/>
              <a:t>Labelled</a:t>
            </a:r>
            <a:r>
              <a:rPr lang="fr-FR" b="1" dirty="0"/>
              <a:t> </a:t>
            </a:r>
          </a:p>
          <a:p>
            <a:pPr algn="ctr"/>
            <a:r>
              <a:rPr lang="fr-FR" b="1" dirty="0"/>
              <a:t>Mask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63AD56-5A1A-DB88-AFA7-E7E566F7AFA7}"/>
              </a:ext>
            </a:extLst>
          </p:cNvPr>
          <p:cNvSpPr txBox="1"/>
          <p:nvPr/>
        </p:nvSpPr>
        <p:spPr>
          <a:xfrm>
            <a:off x="4582767" y="3948939"/>
            <a:ext cx="90922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/>
              <a:t>Class Id</a:t>
            </a:r>
          </a:p>
          <a:p>
            <a:pPr algn="ctr"/>
            <a:r>
              <a:rPr lang="fr-FR" b="1" dirty="0" err="1"/>
              <a:t>Labelled</a:t>
            </a:r>
            <a:endParaRPr lang="fr-FR" b="1" dirty="0"/>
          </a:p>
          <a:p>
            <a:pPr algn="ctr"/>
            <a:r>
              <a:rPr lang="fr-FR" b="1" dirty="0"/>
              <a:t>Mask</a:t>
            </a:r>
          </a:p>
        </p:txBody>
      </p:sp>
    </p:spTree>
    <p:extLst>
      <p:ext uri="{BB962C8B-B14F-4D97-AF65-F5344CB8AC3E}">
        <p14:creationId xmlns:p14="http://schemas.microsoft.com/office/powerpoint/2010/main" val="362797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BD9D12A-4A34-D84C-1CC5-A6AFEC94CCCC}"/>
              </a:ext>
            </a:extLst>
          </p:cNvPr>
          <p:cNvCxnSpPr>
            <a:cxnSpLocks/>
            <a:stCxn id="2" idx="2"/>
            <a:endCxn id="48" idx="0"/>
          </p:cNvCxnSpPr>
          <p:nvPr/>
        </p:nvCxnSpPr>
        <p:spPr>
          <a:xfrm>
            <a:off x="6784034" y="517360"/>
            <a:ext cx="12766" cy="288174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383F98F5-674A-BD71-89AA-2F965CC7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602" y="123433"/>
            <a:ext cx="3864600" cy="414300"/>
          </a:xfrm>
        </p:spPr>
        <p:txBody>
          <a:bodyPr/>
          <a:lstStyle/>
          <a:p>
            <a:r>
              <a:rPr lang="en-US" dirty="0"/>
              <a:t>Image Data Preprocessing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4213793F-2F90-FD31-880A-E4EEBE5A25A9}"/>
              </a:ext>
            </a:extLst>
          </p:cNvPr>
          <p:cNvSpPr txBox="1">
            <a:spLocks/>
          </p:cNvSpPr>
          <p:nvPr/>
        </p:nvSpPr>
        <p:spPr>
          <a:xfrm>
            <a:off x="-76782" y="739306"/>
            <a:ext cx="4643216" cy="4181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857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80868B"/>
              </a:buClr>
              <a:buSzPts val="9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●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○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5F6368"/>
              </a:buClr>
              <a:buSzPts val="1100"/>
              <a:buFont typeface="Roboto"/>
              <a:buChar char="■"/>
              <a:defRPr sz="1100" b="0" i="0" u="none" strike="noStrike" cap="none">
                <a:solidFill>
                  <a:srgbClr val="5F6368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chemeClr val="tx1"/>
                </a:solidFill>
              </a:rPr>
              <a:t>Reduction of shape </a:t>
            </a:r>
            <a:r>
              <a:rPr lang="en-US" sz="1600" dirty="0">
                <a:solidFill>
                  <a:schemeClr val="tx1"/>
                </a:solidFill>
              </a:rPr>
              <a:t>to 256x256 </a:t>
            </a:r>
            <a:r>
              <a:rPr lang="en-US" sz="1600" dirty="0">
                <a:solidFill>
                  <a:schemeClr val="tx1"/>
                </a:solidFill>
                <a:sym typeface="Wingdings" panose="05000000000000000000" pitchFamily="2" charset="2"/>
              </a:rPr>
              <a:t> 256x512 (preservation of aspect ratio)</a:t>
            </a:r>
            <a:endParaRPr lang="en-US" sz="16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endParaRPr lang="en-US" sz="16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chemeClr val="tx1"/>
                </a:solidFill>
              </a:rPr>
              <a:t>Image Normalization </a:t>
            </a:r>
            <a:r>
              <a:rPr lang="en-US" sz="1600" dirty="0">
                <a:solidFill>
                  <a:schemeClr val="tx1"/>
                </a:solidFill>
              </a:rPr>
              <a:t>with encoder preprocessing function</a:t>
            </a:r>
          </a:p>
          <a:p>
            <a:pPr>
              <a:lnSpc>
                <a:spcPct val="100000"/>
              </a:lnSpc>
            </a:pPr>
            <a:endParaRPr lang="en-US" sz="16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chemeClr val="tx1"/>
                </a:solidFill>
              </a:rPr>
              <a:t>One-hot encoding mask </a:t>
            </a:r>
            <a:r>
              <a:rPr lang="en-US" sz="1600" dirty="0">
                <a:solidFill>
                  <a:schemeClr val="tx1"/>
                </a:solidFill>
              </a:rPr>
              <a:t>labels (converting 1024x2048 masks to 1024x2048x3 arrays)</a:t>
            </a:r>
            <a:endParaRPr lang="en-US" sz="1600" b="1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endParaRPr lang="en-US" sz="1600" dirty="0">
              <a:solidFill>
                <a:schemeClr val="tx1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1600" b="1" dirty="0">
                <a:solidFill>
                  <a:schemeClr val="tx1"/>
                </a:solidFill>
              </a:rPr>
              <a:t>Testing of different data augmentation techniques: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</a:rPr>
              <a:t>No data augmentation applied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chemeClr val="tx1"/>
                </a:solidFill>
              </a:rPr>
              <a:t>Data augmentation within pipeline</a:t>
            </a:r>
          </a:p>
          <a:p>
            <a:pPr lvl="1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</a:rPr>
              <a:t>Using </a:t>
            </a:r>
            <a:r>
              <a:rPr lang="en-US" sz="1600" b="1" dirty="0" err="1">
                <a:solidFill>
                  <a:schemeClr val="tx1"/>
                </a:solidFill>
              </a:rPr>
              <a:t>Albumentations</a:t>
            </a:r>
            <a:r>
              <a:rPr lang="en-US" sz="1600" b="1" dirty="0">
                <a:solidFill>
                  <a:schemeClr val="tx1"/>
                </a:solidFill>
              </a:rPr>
              <a:t> to create additional augmented samples </a:t>
            </a:r>
          </a:p>
          <a:p>
            <a:pPr marL="628650" lvl="1" indent="0">
              <a:lnSpc>
                <a:spcPct val="100000"/>
              </a:lnSpc>
              <a:buNone/>
            </a:pPr>
            <a:endParaRPr lang="en-US" sz="1600" b="1" dirty="0">
              <a:solidFill>
                <a:schemeClr val="tx1"/>
              </a:solidFill>
            </a:endParaRPr>
          </a:p>
          <a:p>
            <a:pPr marL="628650" lvl="1" indent="0">
              <a:lnSpc>
                <a:spcPct val="100000"/>
              </a:lnSpc>
              <a:buNone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 3 times the number of initial samples</a:t>
            </a:r>
            <a:endParaRPr lang="en-US" sz="1600" b="1" dirty="0">
              <a:solidFill>
                <a:schemeClr val="tx1"/>
              </a:solidFill>
            </a:endParaRPr>
          </a:p>
          <a:p>
            <a:pPr marL="17145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171450" indent="0">
              <a:lnSpc>
                <a:spcPct val="100000"/>
              </a:lnSpc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736F69-8C9C-6C7B-C771-040FCC0BB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86600" y="4868863"/>
            <a:ext cx="2057400" cy="274637"/>
          </a:xfrm>
        </p:spPr>
        <p:txBody>
          <a:bodyPr/>
          <a:lstStyle/>
          <a:p>
            <a:fld id="{0AB334C5-4133-42AC-9B57-CFFA02D8BE36}" type="slidenum">
              <a:rPr lang="fr-FR" smtClean="0"/>
              <a:t>6</a:t>
            </a:fld>
            <a:endParaRPr lang="fr-F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5DB0014-BDDA-ED2A-A950-01ECACD2FFE2}"/>
              </a:ext>
            </a:extLst>
          </p:cNvPr>
          <p:cNvSpPr/>
          <p:nvPr/>
        </p:nvSpPr>
        <p:spPr>
          <a:xfrm>
            <a:off x="6056834" y="106960"/>
            <a:ext cx="1454400" cy="410400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Base Image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872CCC2-B7E6-1B72-9C97-6C48C43AE12E}"/>
              </a:ext>
            </a:extLst>
          </p:cNvPr>
          <p:cNvSpPr/>
          <p:nvPr/>
        </p:nvSpPr>
        <p:spPr>
          <a:xfrm>
            <a:off x="4602434" y="660106"/>
            <a:ext cx="1454400" cy="491894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Horizontally</a:t>
            </a:r>
            <a:r>
              <a:rPr lang="fr-FR" dirty="0"/>
              <a:t> </a:t>
            </a:r>
            <a:r>
              <a:rPr lang="fr-FR" dirty="0" err="1"/>
              <a:t>Flipped</a:t>
            </a:r>
            <a:r>
              <a:rPr lang="fr-FR" dirty="0"/>
              <a:t> Image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E73B51-8620-17DC-2592-8713E336D627}"/>
              </a:ext>
            </a:extLst>
          </p:cNvPr>
          <p:cNvSpPr/>
          <p:nvPr/>
        </p:nvSpPr>
        <p:spPr>
          <a:xfrm>
            <a:off x="7511234" y="700853"/>
            <a:ext cx="1454400" cy="410400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Base Image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65B62D-A615-B659-6606-3B4932B653A6}"/>
              </a:ext>
            </a:extLst>
          </p:cNvPr>
          <p:cNvSpPr/>
          <p:nvPr/>
        </p:nvSpPr>
        <p:spPr>
          <a:xfrm>
            <a:off x="5731200" y="1263119"/>
            <a:ext cx="2131200" cy="491894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Rotation (max 30°, p=0.5)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72BAA2-8C68-5473-416C-D8BF1F455100}"/>
              </a:ext>
            </a:extLst>
          </p:cNvPr>
          <p:cNvSpPr/>
          <p:nvPr/>
        </p:nvSpPr>
        <p:spPr>
          <a:xfrm>
            <a:off x="5731200" y="1866132"/>
            <a:ext cx="2073600" cy="491894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Brightness</a:t>
            </a:r>
            <a:r>
              <a:rPr lang="fr-FR" dirty="0"/>
              <a:t> OR </a:t>
            </a:r>
            <a:r>
              <a:rPr lang="fr-FR" dirty="0" err="1"/>
              <a:t>Contrast</a:t>
            </a:r>
            <a:r>
              <a:rPr lang="fr-FR" dirty="0"/>
              <a:t> (p=0.7)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E6B7F1-873C-77AD-A506-222E53887683}"/>
              </a:ext>
            </a:extLst>
          </p:cNvPr>
          <p:cNvSpPr/>
          <p:nvPr/>
        </p:nvSpPr>
        <p:spPr>
          <a:xfrm>
            <a:off x="5761200" y="2478877"/>
            <a:ext cx="2073600" cy="491894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Elastic</a:t>
            </a:r>
            <a:r>
              <a:rPr lang="fr-FR" dirty="0"/>
              <a:t> </a:t>
            </a:r>
            <a:r>
              <a:rPr lang="fr-FR" dirty="0" err="1"/>
              <a:t>Transform</a:t>
            </a:r>
            <a:r>
              <a:rPr lang="fr-FR" dirty="0"/>
              <a:t> OR </a:t>
            </a:r>
            <a:r>
              <a:rPr lang="fr-FR" dirty="0" err="1"/>
              <a:t>Grid</a:t>
            </a:r>
            <a:r>
              <a:rPr lang="fr-FR" dirty="0"/>
              <a:t> </a:t>
            </a:r>
            <a:r>
              <a:rPr lang="fr-FR" dirty="0" err="1"/>
              <a:t>Distortion</a:t>
            </a:r>
            <a:r>
              <a:rPr lang="fr-FR" dirty="0"/>
              <a:t> (p=0.5)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8DC7E0B1-DF4D-C6B0-0098-11CCBFF9522F}"/>
              </a:ext>
            </a:extLst>
          </p:cNvPr>
          <p:cNvCxnSpPr>
            <a:stCxn id="2" idx="3"/>
            <a:endCxn id="6" idx="0"/>
          </p:cNvCxnSpPr>
          <p:nvPr/>
        </p:nvCxnSpPr>
        <p:spPr>
          <a:xfrm>
            <a:off x="7511234" y="312160"/>
            <a:ext cx="727200" cy="388693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FF2B5EF4-FFF2-40B4-BE49-F238E27FC236}">
                <a16:creationId xmlns:a16="http://schemas.microsoft.com/office/drawing/2014/main" id="{85EEB0DA-8C9E-C39F-5FF2-402C08CF0F6A}"/>
              </a:ext>
            </a:extLst>
          </p:cNvPr>
          <p:cNvCxnSpPr>
            <a:cxnSpLocks/>
            <a:stCxn id="2" idx="1"/>
            <a:endCxn id="4" idx="0"/>
          </p:cNvCxnSpPr>
          <p:nvPr/>
        </p:nvCxnSpPr>
        <p:spPr>
          <a:xfrm rot="10800000" flipV="1">
            <a:off x="5329634" y="312160"/>
            <a:ext cx="727200" cy="347946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ACADACA-125F-FA81-22F6-C92684008F7C}"/>
              </a:ext>
            </a:extLst>
          </p:cNvPr>
          <p:cNvSpPr txBox="1"/>
          <p:nvPr/>
        </p:nvSpPr>
        <p:spPr>
          <a:xfrm>
            <a:off x="7697459" y="395098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Copy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0FA7C8-B434-83EE-796B-C917210008B3}"/>
              </a:ext>
            </a:extLst>
          </p:cNvPr>
          <p:cNvSpPr txBox="1"/>
          <p:nvPr/>
        </p:nvSpPr>
        <p:spPr>
          <a:xfrm>
            <a:off x="5322656" y="363471"/>
            <a:ext cx="6030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Copy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CB1C1F5C-74A1-D392-4884-4B6279BDB9FC}"/>
              </a:ext>
            </a:extLst>
          </p:cNvPr>
          <p:cNvCxnSpPr>
            <a:cxnSpLocks/>
            <a:stCxn id="6" idx="2"/>
            <a:endCxn id="10" idx="3"/>
          </p:cNvCxnSpPr>
          <p:nvPr/>
        </p:nvCxnSpPr>
        <p:spPr>
          <a:xfrm rot="5400000">
            <a:off x="7851511" y="1122142"/>
            <a:ext cx="397813" cy="376034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4BC64C36-845C-01B8-6248-DAF4E60732D8}"/>
              </a:ext>
            </a:extLst>
          </p:cNvPr>
          <p:cNvCxnSpPr>
            <a:cxnSpLocks/>
            <a:stCxn id="10" idx="3"/>
            <a:endCxn id="12" idx="3"/>
          </p:cNvCxnSpPr>
          <p:nvPr/>
        </p:nvCxnSpPr>
        <p:spPr>
          <a:xfrm flipH="1">
            <a:off x="7804800" y="1509066"/>
            <a:ext cx="57600" cy="603013"/>
          </a:xfrm>
          <a:prstGeom prst="bentConnector3">
            <a:avLst>
              <a:gd name="adj1" fmla="val -64687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2CF79987-B83D-DBEB-C204-9A8B22062314}"/>
              </a:ext>
            </a:extLst>
          </p:cNvPr>
          <p:cNvCxnSpPr>
            <a:cxnSpLocks/>
            <a:stCxn id="12" idx="3"/>
            <a:endCxn id="13" idx="3"/>
          </p:cNvCxnSpPr>
          <p:nvPr/>
        </p:nvCxnSpPr>
        <p:spPr>
          <a:xfrm>
            <a:off x="7804800" y="2112079"/>
            <a:ext cx="30000" cy="612745"/>
          </a:xfrm>
          <a:prstGeom prst="bentConnector3">
            <a:avLst>
              <a:gd name="adj1" fmla="val 1438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EA4FECB5-4735-F995-1AA5-3EE834FE59A8}"/>
              </a:ext>
            </a:extLst>
          </p:cNvPr>
          <p:cNvCxnSpPr>
            <a:cxnSpLocks/>
            <a:stCxn id="4" idx="2"/>
            <a:endCxn id="10" idx="1"/>
          </p:cNvCxnSpPr>
          <p:nvPr/>
        </p:nvCxnSpPr>
        <p:spPr>
          <a:xfrm rot="16200000" flipH="1">
            <a:off x="5351884" y="1129750"/>
            <a:ext cx="357066" cy="401566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05E3B607-6EA8-15C9-8272-400AAAE021D7}"/>
              </a:ext>
            </a:extLst>
          </p:cNvPr>
          <p:cNvCxnSpPr>
            <a:cxnSpLocks/>
            <a:stCxn id="10" idx="1"/>
            <a:endCxn id="12" idx="1"/>
          </p:cNvCxnSpPr>
          <p:nvPr/>
        </p:nvCxnSpPr>
        <p:spPr>
          <a:xfrm rot="10800000" flipV="1">
            <a:off x="5731200" y="1509065"/>
            <a:ext cx="12700" cy="603013"/>
          </a:xfrm>
          <a:prstGeom prst="bentConnector3">
            <a:avLst>
              <a:gd name="adj1" fmla="val 327401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F647CCA7-171D-166A-C7AD-A246D8298840}"/>
              </a:ext>
            </a:extLst>
          </p:cNvPr>
          <p:cNvCxnSpPr>
            <a:cxnSpLocks/>
            <a:stCxn id="12" idx="1"/>
            <a:endCxn id="13" idx="1"/>
          </p:cNvCxnSpPr>
          <p:nvPr/>
        </p:nvCxnSpPr>
        <p:spPr>
          <a:xfrm rot="10800000" flipH="1" flipV="1">
            <a:off x="5731200" y="2112078"/>
            <a:ext cx="30000" cy="612745"/>
          </a:xfrm>
          <a:prstGeom prst="bentConnector3">
            <a:avLst>
              <a:gd name="adj1" fmla="val -1338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46C342EB-D8E0-F5DC-AACB-EA6CCC7B2A72}"/>
              </a:ext>
            </a:extLst>
          </p:cNvPr>
          <p:cNvSpPr/>
          <p:nvPr/>
        </p:nvSpPr>
        <p:spPr>
          <a:xfrm>
            <a:off x="6069600" y="3399100"/>
            <a:ext cx="1454400" cy="410400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Base Image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4CB5FC7-F69C-4341-0FC5-A6023A88B5F3}"/>
              </a:ext>
            </a:extLst>
          </p:cNvPr>
          <p:cNvSpPr/>
          <p:nvPr/>
        </p:nvSpPr>
        <p:spPr>
          <a:xfrm>
            <a:off x="4607480" y="3158069"/>
            <a:ext cx="1238399" cy="819194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Flipped</a:t>
            </a:r>
            <a:r>
              <a:rPr lang="fr-FR" dirty="0"/>
              <a:t> </a:t>
            </a:r>
            <a:r>
              <a:rPr lang="fr-FR" dirty="0" err="1"/>
              <a:t>Augmented</a:t>
            </a:r>
            <a:r>
              <a:rPr lang="fr-FR" dirty="0"/>
              <a:t> Image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2C8D19D-3BF5-ABB0-2D74-1D0D629568C4}"/>
              </a:ext>
            </a:extLst>
          </p:cNvPr>
          <p:cNvSpPr/>
          <p:nvPr/>
        </p:nvSpPr>
        <p:spPr>
          <a:xfrm>
            <a:off x="7681309" y="3191675"/>
            <a:ext cx="1238399" cy="819194"/>
          </a:xfrm>
          <a:prstGeom prst="rect">
            <a:avLst/>
          </a:prstGeom>
          <a:solidFill>
            <a:srgbClr val="FFFFF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Unflipped</a:t>
            </a:r>
            <a:r>
              <a:rPr lang="fr-FR" dirty="0"/>
              <a:t> </a:t>
            </a:r>
            <a:r>
              <a:rPr lang="fr-FR" dirty="0" err="1"/>
              <a:t>Augmented</a:t>
            </a:r>
            <a:r>
              <a:rPr lang="fr-FR" dirty="0"/>
              <a:t> Image</a:t>
            </a:r>
          </a:p>
        </p:txBody>
      </p:sp>
      <p:cxnSp>
        <p:nvCxnSpPr>
          <p:cNvPr id="55" name="Connector: Elbow 54">
            <a:extLst>
              <a:ext uri="{FF2B5EF4-FFF2-40B4-BE49-F238E27FC236}">
                <a16:creationId xmlns:a16="http://schemas.microsoft.com/office/drawing/2014/main" id="{0A106C3B-32F2-1400-779B-F04807F1A0D3}"/>
              </a:ext>
            </a:extLst>
          </p:cNvPr>
          <p:cNvCxnSpPr>
            <a:cxnSpLocks/>
            <a:stCxn id="13" idx="3"/>
            <a:endCxn id="53" idx="0"/>
          </p:cNvCxnSpPr>
          <p:nvPr/>
        </p:nvCxnSpPr>
        <p:spPr>
          <a:xfrm>
            <a:off x="7834800" y="2724824"/>
            <a:ext cx="465709" cy="46685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76A9B22D-AF86-984D-C004-15E6DAC3D4B9}"/>
              </a:ext>
            </a:extLst>
          </p:cNvPr>
          <p:cNvCxnSpPr>
            <a:cxnSpLocks/>
            <a:stCxn id="13" idx="1"/>
            <a:endCxn id="52" idx="0"/>
          </p:cNvCxnSpPr>
          <p:nvPr/>
        </p:nvCxnSpPr>
        <p:spPr>
          <a:xfrm rot="10800000" flipV="1">
            <a:off x="5226680" y="2724823"/>
            <a:ext cx="534520" cy="433245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Picture 63">
            <a:extLst>
              <a:ext uri="{FF2B5EF4-FFF2-40B4-BE49-F238E27FC236}">
                <a16:creationId xmlns:a16="http://schemas.microsoft.com/office/drawing/2014/main" id="{439FD263-9358-EEC1-FB71-BEDF2EEB4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562" y="4038598"/>
            <a:ext cx="2150944" cy="107547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7322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C78BCB-32F3-F952-8610-5F51DB329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 Image Segmentation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C39E0A-D26A-2F50-8795-2096360306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8909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455" y="812671"/>
            <a:ext cx="4324235" cy="382055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Semantic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 Image Segmentation </a:t>
            </a:r>
            <a:endParaRPr lang="en-US" sz="14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Use of Convolutional Neural Networks (CNN) </a:t>
            </a: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Performance Metrics :  Dice Coefficient – Intersection over Union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en-US" sz="1400" dirty="0" err="1">
                <a:solidFill>
                  <a:schemeClr val="tx1"/>
                </a:solidFill>
                <a:sym typeface="Wingdings" panose="05000000000000000000" pitchFamily="2" charset="2"/>
              </a:rPr>
              <a:t>IoU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) – Mean One-Hot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Other metric :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shape of the predicted masks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Optimizer : Adam – Adam Weighted (</a:t>
            </a:r>
            <a:r>
              <a:rPr lang="en-US" sz="1400" b="1" dirty="0" err="1">
                <a:solidFill>
                  <a:schemeClr val="tx1"/>
                </a:solidFill>
                <a:sym typeface="Wingdings" panose="05000000000000000000" pitchFamily="2" charset="2"/>
              </a:rPr>
              <a:t>AdamW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Loss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: Cross-Entropy – Dice Loss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Use of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skip connections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to prevent the loss of low-level information</a:t>
            </a: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Transfer learning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for encoder necessary  reduce computation time 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171450" indent="0">
              <a:lnSpc>
                <a:spcPct val="200000"/>
              </a:lnSpc>
              <a:buNone/>
            </a:pPr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273" y="131509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Image Segmentation principles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880FB77-03B7-0084-187F-1F1F497DB2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8</a:t>
            </a:fld>
            <a:endParaRPr lang="fr-F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9AD0B40-CC21-BCFC-EF76-CE504F462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80157"/>
            <a:ext cx="4572000" cy="217304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5BE0A28-7B15-0BAA-4308-ABEE02959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032" y="2467407"/>
            <a:ext cx="3745936" cy="253877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4087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610F1B-947A-3609-E34C-6D6EF6D3BC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455" y="812671"/>
            <a:ext cx="4324235" cy="382055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Semantic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 Image Segmentation </a:t>
            </a:r>
            <a:endParaRPr lang="en-US" sz="14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Use of Convolutional Neural Networks (CNN) </a:t>
            </a: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Performance Metrics :  Dice Coefficient – Intersection over Union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(</a:t>
            </a:r>
            <a:r>
              <a:rPr lang="en-US" sz="1400" dirty="0" err="1">
                <a:solidFill>
                  <a:schemeClr val="tx1"/>
                </a:solidFill>
                <a:sym typeface="Wingdings" panose="05000000000000000000" pitchFamily="2" charset="2"/>
              </a:rPr>
              <a:t>IoU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) – Mean One-Hot</a:t>
            </a:r>
          </a:p>
          <a:p>
            <a:pPr>
              <a:lnSpc>
                <a:spcPct val="20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Other metric :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shape of the predicted masks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Optimizer : Adam – Adam Weighted (</a:t>
            </a:r>
            <a:r>
              <a:rPr lang="en-US" sz="1400" b="1" dirty="0" err="1">
                <a:solidFill>
                  <a:schemeClr val="tx1"/>
                </a:solidFill>
                <a:sym typeface="Wingdings" panose="05000000000000000000" pitchFamily="2" charset="2"/>
              </a:rPr>
              <a:t>AdamW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Loss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: Cross-Entropy – Dice Loss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Use of </a:t>
            </a: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skip connections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to prevent the loss of low-level information</a:t>
            </a:r>
          </a:p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Transfer learning 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for encoder necessary  reduce computation time </a:t>
            </a: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171450" indent="0">
              <a:lnSpc>
                <a:spcPct val="200000"/>
              </a:lnSpc>
              <a:buNone/>
            </a:pPr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lvl="1">
              <a:lnSpc>
                <a:spcPct val="200000"/>
              </a:lnSpc>
              <a:buFont typeface="Wingdings" panose="05000000000000000000" pitchFamily="2" charset="2"/>
              <a:buChar char="Ø"/>
            </a:pPr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>
              <a:lnSpc>
                <a:spcPct val="200000"/>
              </a:lnSpc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2F525-530E-A285-102A-0D4820D7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273" y="131509"/>
            <a:ext cx="3864600" cy="863367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State of the Art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880FB77-03B7-0084-187F-1F1F497DB2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AB334C5-4133-42AC-9B57-CFFA02D8BE36}" type="slidenum">
              <a:rPr lang="fr-FR" smtClean="0"/>
              <a:t>9</a:t>
            </a:fld>
            <a:endParaRPr lang="fr-FR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9AD0B40-CC21-BCFC-EF76-CE504F462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80157"/>
            <a:ext cx="4572000" cy="217304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35BE0A28-7B15-0BAA-4308-ABEE02959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5032" y="2467407"/>
            <a:ext cx="3745936" cy="253877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1853778"/>
      </p:ext>
    </p:extLst>
  </p:cSld>
  <p:clrMapOvr>
    <a:masterClrMapping/>
  </p:clrMapOvr>
</p:sld>
</file>

<file path=ppt/theme/theme1.xml><?xml version="1.0" encoding="utf-8"?>
<a:theme xmlns:a="http://schemas.openxmlformats.org/drawingml/2006/main" name="Google GBO Template">
  <a:themeElements>
    <a:clrScheme name="Google Colours">
      <a:dk1>
        <a:srgbClr val="3C4043"/>
      </a:dk1>
      <a:lt1>
        <a:srgbClr val="5F6368"/>
      </a:lt1>
      <a:dk2>
        <a:srgbClr val="BDC1C6"/>
      </a:dk2>
      <a:lt2>
        <a:srgbClr val="F8F9FA"/>
      </a:lt2>
      <a:accent1>
        <a:srgbClr val="4285F4"/>
      </a:accent1>
      <a:accent2>
        <a:srgbClr val="EA4335"/>
      </a:accent2>
      <a:accent3>
        <a:srgbClr val="FBBC05"/>
      </a:accent3>
      <a:accent4>
        <a:srgbClr val="34A853"/>
      </a:accent4>
      <a:accent5>
        <a:srgbClr val="185ABC"/>
      </a:accent5>
      <a:accent6>
        <a:srgbClr val="B31412"/>
      </a:accent6>
      <a:hlink>
        <a:srgbClr val="1A73E8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6207</TotalTime>
  <Words>751</Words>
  <Application>Microsoft Office PowerPoint</Application>
  <PresentationFormat>On-screen Show (16:9)</PresentationFormat>
  <Paragraphs>162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Google Sans</vt:lpstr>
      <vt:lpstr>Google Sans Medium</vt:lpstr>
      <vt:lpstr>Arial</vt:lpstr>
      <vt:lpstr>Roboto</vt:lpstr>
      <vt:lpstr>Helvetica Neue Light</vt:lpstr>
      <vt:lpstr>Wingdings</vt:lpstr>
      <vt:lpstr>Google GBO Template</vt:lpstr>
      <vt:lpstr>PowerPoint Presentation</vt:lpstr>
      <vt:lpstr>Table of contents</vt:lpstr>
      <vt:lpstr>Introduction</vt:lpstr>
      <vt:lpstr>Image Data Processing</vt:lpstr>
      <vt:lpstr>Dataset</vt:lpstr>
      <vt:lpstr>Image Data Preprocessing</vt:lpstr>
      <vt:lpstr>Deep Learning Image Segmentation</vt:lpstr>
      <vt:lpstr>Image Segmentation principles</vt:lpstr>
      <vt:lpstr>State of the Art</vt:lpstr>
      <vt:lpstr>Proposed Model</vt:lpstr>
      <vt:lpstr>Cloud based Model Deployment</vt:lpstr>
      <vt:lpstr>Basic Model Implementaiton</vt:lpstr>
      <vt:lpstr>Commercial off-the-shelf API </vt:lpstr>
      <vt:lpstr>Conclusion</vt:lpstr>
      <vt:lpstr>Conclusion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Octave Antoni</dc:creator>
  <cp:lastModifiedBy>Octave Antoni</cp:lastModifiedBy>
  <cp:revision>84</cp:revision>
  <dcterms:modified xsi:type="dcterms:W3CDTF">2022-11-03T17:22:10Z</dcterms:modified>
</cp:coreProperties>
</file>